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77" r:id="rId2"/>
    <p:sldId id="278" r:id="rId3"/>
    <p:sldId id="268" r:id="rId4"/>
    <p:sldId id="267" r:id="rId5"/>
    <p:sldId id="269" r:id="rId6"/>
    <p:sldId id="266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86748" autoAdjust="0"/>
  </p:normalViewPr>
  <p:slideViewPr>
    <p:cSldViewPr snapToGrid="0">
      <p:cViewPr varScale="1">
        <p:scale>
          <a:sx n="158" d="100"/>
          <a:sy n="158" d="100"/>
        </p:scale>
        <p:origin x="18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47232F-96E4-4E0B-A7C6-EAC2438F0B0B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EDB2F0-801A-4C96-83F5-6C67EAB855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07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5988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lamba</a:t>
            </a:r>
            <a:r>
              <a:rPr lang="en-US" dirty="0"/>
              <a:t> amp had </a:t>
            </a:r>
            <a:r>
              <a:rPr lang="en-US" dirty="0" err="1"/>
              <a:t>surpirusing</a:t>
            </a:r>
            <a:r>
              <a:rPr lang="en-US" dirty="0"/>
              <a:t> great performance on both the canon and </a:t>
            </a:r>
            <a:r>
              <a:rPr lang="en-US" dirty="0" err="1"/>
              <a:t>sid</a:t>
            </a:r>
            <a:r>
              <a:rPr lang="en-US" dirty="0"/>
              <a:t> dataset</a:t>
            </a:r>
          </a:p>
          <a:p>
            <a:r>
              <a:rPr lang="en-US" dirty="0"/>
              <a:t> it works extremely well in the lower lighting and only slightly causes over exposure in the </a:t>
            </a:r>
            <a:r>
              <a:rPr lang="en-US" dirty="0" err="1"/>
              <a:t>the</a:t>
            </a:r>
            <a:r>
              <a:rPr lang="en-US" dirty="0"/>
              <a:t> brighter settings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367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seems to be some issues in the </a:t>
            </a:r>
            <a:r>
              <a:rPr lang="en-US" dirty="0" err="1"/>
              <a:t>piplines</a:t>
            </a:r>
            <a:r>
              <a:rPr lang="en-US" dirty="0"/>
              <a:t> </a:t>
            </a:r>
            <a:r>
              <a:rPr lang="en-US" dirty="0" err="1"/>
              <a:t>gernaliblity</a:t>
            </a:r>
            <a:endParaRPr lang="en-US" dirty="0"/>
          </a:p>
          <a:p>
            <a:r>
              <a:rPr lang="en-US" dirty="0"/>
              <a:t>While its </a:t>
            </a:r>
            <a:r>
              <a:rPr lang="en-US" dirty="0" err="1"/>
              <a:t>permorance</a:t>
            </a:r>
            <a:r>
              <a:rPr lang="en-US" dirty="0"/>
              <a:t> was lower in the canon dataset _&gt; this was prob due to the internal noise difference in the </a:t>
            </a:r>
            <a:r>
              <a:rPr lang="en-US" dirty="0" err="1"/>
              <a:t>camer</a:t>
            </a:r>
            <a:endParaRPr lang="en-US" dirty="0"/>
          </a:p>
          <a:p>
            <a:r>
              <a:rPr lang="en-US" dirty="0"/>
              <a:t>Other future paper have come out with calibration methods to try and avoid this issue and make the </a:t>
            </a:r>
            <a:r>
              <a:rPr lang="en-US" dirty="0" err="1"/>
              <a:t>unet</a:t>
            </a:r>
            <a:r>
              <a:rPr lang="en-US" dirty="0"/>
              <a:t> </a:t>
            </a:r>
            <a:r>
              <a:rPr lang="en-US" dirty="0" err="1"/>
              <a:t>pipline</a:t>
            </a:r>
            <a:r>
              <a:rPr lang="en-US" dirty="0"/>
              <a:t> more general</a:t>
            </a:r>
          </a:p>
          <a:p>
            <a:r>
              <a:rPr lang="en-US" dirty="0"/>
              <a:t>There was almost no </a:t>
            </a:r>
            <a:r>
              <a:rPr lang="en-US" dirty="0" err="1"/>
              <a:t>perfamcen</a:t>
            </a:r>
            <a:r>
              <a:rPr lang="en-US" dirty="0"/>
              <a:t> gain in the Nikon dataset, even when accounting for the same ISO we still saw lower performance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7708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NIKON had a different black channel level !</a:t>
            </a:r>
          </a:p>
          <a:p>
            <a:r>
              <a:rPr lang="en-US" dirty="0"/>
              <a:t>Even when accounting for those difference in the code, it still had poor performance. I am not sure about the reasons why.</a:t>
            </a:r>
          </a:p>
          <a:p>
            <a:r>
              <a:rPr lang="en-US" dirty="0"/>
              <a:t>Even when accounting for the GT ratio and the ISO it still had poor performance and it is unknown why</a:t>
            </a:r>
          </a:p>
          <a:p>
            <a:r>
              <a:rPr lang="en-US" dirty="0"/>
              <a:t>After review the code, the they had the same </a:t>
            </a:r>
            <a:r>
              <a:rPr lang="en-US" dirty="0" err="1"/>
              <a:t>bayer</a:t>
            </a:r>
            <a:r>
              <a:rPr lang="en-US" dirty="0"/>
              <a:t> array and all the other features seemed to be the same, I am unsure why this had specific subpar </a:t>
            </a:r>
            <a:r>
              <a:rPr lang="en-US" dirty="0" err="1"/>
              <a:t>preformance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39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997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reimplementing the U-Net Pipeline</a:t>
            </a:r>
          </a:p>
          <a:p>
            <a:endParaRPr lang="en-US" dirty="0"/>
          </a:p>
          <a:p>
            <a:r>
              <a:rPr lang="en-US" dirty="0"/>
              <a:t>And implement the </a:t>
            </a:r>
            <a:r>
              <a:rPr lang="en-US" dirty="0" err="1"/>
              <a:t>Preamplifiaciton</a:t>
            </a:r>
            <a:r>
              <a:rPr lang="en-US" dirty="0"/>
              <a:t> factor from _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661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U-net is trained on the Sony Alpha 7 II camera, this is a great low-light camera and one of the best you can buy on the mark</a:t>
            </a:r>
          </a:p>
          <a:p>
            <a:endParaRPr lang="en-US" dirty="0"/>
          </a:p>
          <a:p>
            <a:r>
              <a:rPr lang="en-US" dirty="0"/>
              <a:t>The cameras I used are not top of the line low-light cameras and are most would consider lower hardware</a:t>
            </a:r>
          </a:p>
          <a:p>
            <a:endParaRPr lang="en-US" dirty="0"/>
          </a:p>
          <a:p>
            <a:r>
              <a:rPr lang="en-US" dirty="0"/>
              <a:t>Sine the u-net is trained on one specific </a:t>
            </a:r>
            <a:r>
              <a:rPr lang="en-US" dirty="0" err="1"/>
              <a:t>cameria</a:t>
            </a:r>
            <a:r>
              <a:rPr lang="en-US" dirty="0"/>
              <a:t>, I want to see it performance as we try to use its denoising and image enhancing </a:t>
            </a:r>
            <a:r>
              <a:rPr lang="en-US" dirty="0" err="1"/>
              <a:t>pipline</a:t>
            </a:r>
            <a:r>
              <a:rPr lang="en-US" dirty="0"/>
              <a:t> on other hardware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539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crucial issue with the learning to se in the dark paper and other papers</a:t>
            </a:r>
          </a:p>
          <a:p>
            <a:endParaRPr lang="en-US" dirty="0"/>
          </a:p>
          <a:p>
            <a:r>
              <a:rPr lang="en-US" dirty="0"/>
              <a:t>They use the ground truth amp ratio as the pre-</a:t>
            </a:r>
            <a:r>
              <a:rPr lang="en-US" dirty="0" err="1"/>
              <a:t>amplificatication</a:t>
            </a:r>
            <a:r>
              <a:rPr lang="en-US" dirty="0"/>
              <a:t> of the image before running it </a:t>
            </a:r>
            <a:r>
              <a:rPr lang="en-US" dirty="0" err="1"/>
              <a:t>toruhg</a:t>
            </a:r>
            <a:r>
              <a:rPr lang="en-US" dirty="0"/>
              <a:t> the u-net </a:t>
            </a:r>
            <a:r>
              <a:rPr lang="en-US" dirty="0" err="1"/>
              <a:t>pipline</a:t>
            </a:r>
            <a:endParaRPr lang="en-US" dirty="0"/>
          </a:p>
          <a:p>
            <a:endParaRPr lang="en-US" dirty="0"/>
          </a:p>
          <a:p>
            <a:r>
              <a:rPr lang="en-US" dirty="0"/>
              <a:t>This is critical because in the real world </a:t>
            </a:r>
            <a:r>
              <a:rPr lang="en-US" dirty="0" err="1"/>
              <a:t>secenarios</a:t>
            </a:r>
            <a:r>
              <a:rPr lang="en-US" dirty="0"/>
              <a:t>, you are not going to know what the ground truth exposure,</a:t>
            </a:r>
          </a:p>
          <a:p>
            <a:endParaRPr lang="en-US" dirty="0"/>
          </a:p>
          <a:p>
            <a:r>
              <a:rPr lang="en-US" dirty="0"/>
              <a:t>Finding </a:t>
            </a:r>
            <a:r>
              <a:rPr lang="en-US" dirty="0" err="1"/>
              <a:t>alternaitves</a:t>
            </a:r>
            <a:r>
              <a:rPr lang="en-US" dirty="0"/>
              <a:t> to this is critical, otherwise the </a:t>
            </a:r>
            <a:r>
              <a:rPr lang="en-US" dirty="0" err="1"/>
              <a:t>piplines</a:t>
            </a:r>
            <a:r>
              <a:rPr lang="en-US" dirty="0"/>
              <a:t> are useless in the real 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471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Restoring Extremely Dark Images in Real Time _&gt; DR Lamba &amp; Mitra propose a novel amp factor that does rely on ground truth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It uses a gamma correction like enhancement that </a:t>
            </a:r>
            <a:r>
              <a:rPr lang="en-US" dirty="0" err="1"/>
              <a:t>exponentiatlly</a:t>
            </a:r>
            <a:r>
              <a:rPr lang="en-US" dirty="0"/>
              <a:t> increase the amplification for dimmer pixels and inversely </a:t>
            </a:r>
            <a:r>
              <a:rPr lang="en-US" dirty="0" err="1"/>
              <a:t>exponninly</a:t>
            </a:r>
            <a:r>
              <a:rPr lang="en-US" dirty="0"/>
              <a:t> </a:t>
            </a:r>
            <a:r>
              <a:rPr lang="en-US" dirty="0" err="1"/>
              <a:t>decrese</a:t>
            </a:r>
            <a:r>
              <a:rPr lang="en-US" dirty="0"/>
              <a:t> for brighter pixels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I want to test how effective this pre-amp factor is, because it could have real world use cases and allow these </a:t>
            </a:r>
            <a:r>
              <a:rPr lang="en-US" dirty="0" err="1"/>
              <a:t>piplines</a:t>
            </a:r>
            <a:r>
              <a:rPr lang="en-US" dirty="0"/>
              <a:t> to be actually </a:t>
            </a:r>
            <a:r>
              <a:rPr lang="en-US" dirty="0" err="1"/>
              <a:t>implimented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78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653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65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there are a range of bins created -&gt; these bins store the different weights associated with the </a:t>
            </a:r>
            <a:r>
              <a:rPr lang="en-US" dirty="0" err="1"/>
              <a:t>differente</a:t>
            </a:r>
            <a:r>
              <a:rPr lang="en-US" dirty="0"/>
              <a:t> pixels</a:t>
            </a:r>
          </a:p>
          <a:p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Custom weights are assigned to each pixel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Allocate finer </a:t>
            </a:r>
            <a:r>
              <a:rPr lang="en-US" dirty="0" err="1"/>
              <a:t>bin,for</a:t>
            </a:r>
            <a:r>
              <a:rPr lang="en-US" dirty="0"/>
              <a:t> more exact values in lower intensity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Wider bins for high light intensity </a:t>
            </a:r>
            <a:r>
              <a:rPr lang="en-US" dirty="0" err="1"/>
              <a:t>ie</a:t>
            </a:r>
            <a:r>
              <a:rPr lang="en-US" dirty="0"/>
              <a:t> more 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Created the </a:t>
            </a:r>
            <a:r>
              <a:rPr lang="en-US" dirty="0" err="1"/>
              <a:t>wegihts</a:t>
            </a:r>
            <a:r>
              <a:rPr lang="en-US" dirty="0"/>
              <a:t> on log scale, for greater amplification on dimmer pixel and less on brighter </a:t>
            </a:r>
            <a:r>
              <a:rPr lang="en-US" dirty="0" err="1"/>
              <a:t>ampli</a:t>
            </a:r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en-US" dirty="0"/>
              <a:t>M is amplification hyper parameter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025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en-US" b="1" i="0" dirty="0">
                <a:effectLst/>
                <a:latin typeface="Söhne"/>
              </a:rPr>
              <a:t>Focus:</a:t>
            </a:r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 PSNR primarily measures the global pixel-wise difference between the original and reconstructed images.</a:t>
            </a:r>
          </a:p>
          <a:p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Base</a:t>
            </a: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SIM index is calculated by comparing local patterns of pixel intensities, luminance, contrast, and structure between the reference (original) image and the distorted (reconstructed) image.</a:t>
            </a:r>
          </a:p>
          <a:p>
            <a:endParaRPr lang="en-US" b="0" i="0" dirty="0">
              <a:solidFill>
                <a:srgbClr val="ECECF1"/>
              </a:solidFill>
              <a:effectLst/>
              <a:latin typeface="Söhne"/>
            </a:endParaRP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SSIM index takes into account luminance, contrast, and structure. </a:t>
            </a: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Higher is better</a:t>
            </a:r>
          </a:p>
          <a:p>
            <a:r>
              <a:rPr lang="en-US" b="0" i="0" dirty="0">
                <a:solidFill>
                  <a:srgbClr val="ECECF1"/>
                </a:solidFill>
                <a:effectLst/>
                <a:latin typeface="Söhne"/>
              </a:rPr>
              <a:t>the index ranges from -1 to 1, where 1 indicates perfect similarity, 0 indicates no similarity, and -1 indicates complete dissimilarity.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EDB2F0-801A-4C96-83F5-6C67EAB855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924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A89A6-85F7-3978-0160-C0BD873D37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05461-8DDF-ED2E-FAFB-81CDCB3267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0D1DC5-CD38-CDED-3C77-AB5E701A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476A58-2374-CC7B-39CB-BE258C83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8AFAC6-A2AB-BD61-BDD1-F1B8272E0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04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495F-11B3-633A-464C-520839D0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EA0278-2C53-9018-4076-A468F3E620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871D0-829C-230D-40F5-34AEB4DC7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37623-8649-F57E-4BF9-23084A1BA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A15AD-EBD7-788D-243D-C1DD51B6E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39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109980-0724-8AC5-79C0-22183B06F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CD507-11C0-679F-FE65-2114F18D0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B7CB8-4547-6E15-E4FE-3D964F16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9099F-2150-47C4-BBD0-11D23A0952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BE7BC-4481-AA26-783E-A0C3B8E6F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654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9CF4F-28D2-EF1C-F121-6414BF855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32A2-871B-80EC-C6A0-C5F4B2333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3E5F27-7B9D-B457-FC6A-ED243BBF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B4B63-FF09-1012-4266-E1A565ABE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6BBAA9-D805-B41E-4E42-53CDE5D02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443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C156A-9E6A-703E-FFAD-912B91B0B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0F5A2C-8A8A-E9EC-67E4-74E85A00E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06AD5-13F5-7912-D64A-1A961570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B638F-D553-CBD3-4396-F66161F6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DBFB7-2302-E75A-4B8B-B4670EBEF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861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97DFA-9D5D-D33C-2699-5D4CFE0A4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D1953A-21F7-3725-1C11-98F46E3176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DD118-5732-6AB5-3036-22CB5FAACC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F2F85B-E975-5562-7170-B17F9E3ED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3CA3F-2DDE-BC5D-CFE4-6B79FDA7C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7A206-084C-F821-44ED-43A742CA6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9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7FDF5-6DDC-6F94-FA80-626BE6DC6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9A4B6A-5FDD-EEB3-8E44-49D2EA14A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B1518-BCD7-B4EF-7447-16A575CA28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3AAA7B-6438-BC61-2181-C06505DC5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3D9B1B-4AE4-92B4-0F20-A94FD8BF77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670D3-1E1D-2430-4C34-7F97422B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4E2C4-A24E-CEAD-27FF-69C1F0D09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9E6631-303F-A92B-9525-C7ADCF20E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9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584E0-FD57-5061-1E34-A56743CA2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BF8CC4-E2D1-5448-83CA-32C8CCE7D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7F38B-1F81-2871-1F59-C4F51622F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6A7F36-D041-34C5-F14F-B51340F1A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86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7852AC-1C45-8AF1-AE31-57F0E20C3A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71EE5D-E6E6-6901-10D1-763048490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02BD6-8AFA-C377-C5B9-233DDBF12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41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E7D0D-0C9B-23D1-530D-FF602EB6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B15138-06C0-EF0A-F0B4-5D10E848E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B4058D-5F15-971F-59C7-6D9F3FE0B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0B053-BE69-2CF7-5D1D-068ED0670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D7D257-AC5E-59FE-6152-0BFD4444C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AA4E0-9A08-AFF9-38AB-CD7BFFA05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17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8C57-53D5-E7DB-F328-249AB9334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1A54F7-DECF-B9A1-FC9C-D45AEADEF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9C131-0951-35C2-0B1F-9A4ED6BE4D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CEAF57-990E-68A8-5262-BEFBCE29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D0DCBB-F2D1-C8A9-ED53-4BD78BFA9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970445-0103-71BF-EF25-A88112BA6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23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6D472-5675-34FD-56DD-2E24F3A2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31C99-B773-492B-8AA0-90C03DED9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BFB341-87BC-03B7-3327-DF16F42F46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122D7-3D58-4046-873C-7A56AA54C402}" type="datetimeFigureOut">
              <a:rPr lang="en-US" smtClean="0"/>
              <a:t>2/20/2024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E0C2C-AAC4-7969-AAF6-E049E96918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C357AE-C8C1-98E9-DC2A-0459B9492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A44E4-523A-4827-99F8-ADEDFE7E8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2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Relationship Id="rId1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frontiersin.org/articles/10.3389/fnins.2019.00097/fu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7A23F-9CFB-CF90-9FAD-6187598E8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Comprehensive Review and Implementation of Novel Amplification Factors in Low-Light Denoising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F35B2C-6C11-D3D7-B33B-CBACC6704C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Maximilian Drach</a:t>
            </a:r>
          </a:p>
        </p:txBody>
      </p:sp>
    </p:spTree>
    <p:extLst>
      <p:ext uri="{BB962C8B-B14F-4D97-AF65-F5344CB8AC3E}">
        <p14:creationId xmlns:p14="http://schemas.microsoft.com/office/powerpoint/2010/main" val="2225469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B0B0-10F3-4413-2617-299BA968F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Lamba Amp alternative to GT Amp?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D2744F-B714-49F0-38AF-91C9D3E1E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1551" y="2011001"/>
            <a:ext cx="3786299" cy="11575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DD89CF-10C9-D54C-6E8E-99C832F5EF97}"/>
              </a:ext>
            </a:extLst>
          </p:cNvPr>
          <p:cNvSpPr txBox="1"/>
          <p:nvPr/>
        </p:nvSpPr>
        <p:spPr>
          <a:xfrm>
            <a:off x="5788550" y="3220278"/>
            <a:ext cx="623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Canon GT-Ratio ≤ 300 Adjusted Test Average PSNR &amp; SSIM Result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EEEAA6-CD8A-145B-23DE-2DB7B379C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07" y="1898416"/>
            <a:ext cx="3572435" cy="11946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9B9BD2-1CA4-F0C3-EF7C-95247315FB5C}"/>
              </a:ext>
            </a:extLst>
          </p:cNvPr>
          <p:cNvSpPr txBox="1"/>
          <p:nvPr/>
        </p:nvSpPr>
        <p:spPr>
          <a:xfrm>
            <a:off x="337931" y="3261776"/>
            <a:ext cx="4906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Sony SID Dataset Test Average PSNR &amp; SSIM Result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C30743-441C-62CF-5F04-F45FDE70B07F}"/>
              </a:ext>
            </a:extLst>
          </p:cNvPr>
          <p:cNvSpPr/>
          <p:nvPr/>
        </p:nvSpPr>
        <p:spPr>
          <a:xfrm>
            <a:off x="2735249" y="2526187"/>
            <a:ext cx="1347746" cy="51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E32CF4-681C-F5D0-D79E-FCA0CBE3786C}"/>
              </a:ext>
            </a:extLst>
          </p:cNvPr>
          <p:cNvSpPr/>
          <p:nvPr/>
        </p:nvSpPr>
        <p:spPr>
          <a:xfrm>
            <a:off x="8811370" y="2569919"/>
            <a:ext cx="1347746" cy="5168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toy train on a bridge&#10;&#10;Description automatically generated">
            <a:extLst>
              <a:ext uri="{FF2B5EF4-FFF2-40B4-BE49-F238E27FC236}">
                <a16:creationId xmlns:a16="http://schemas.microsoft.com/office/drawing/2014/main" id="{4FA93B7A-3353-843E-17D8-D4E8CA6D6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" y="4911390"/>
            <a:ext cx="2461947" cy="1647468"/>
          </a:xfrm>
          <a:prstGeom prst="rect">
            <a:avLst/>
          </a:prstGeom>
        </p:spPr>
      </p:pic>
      <p:pic>
        <p:nvPicPr>
          <p:cNvPr id="20" name="Picture 19" descr="A toy train on a bridge&#10;&#10;Description automatically generated">
            <a:extLst>
              <a:ext uri="{FF2B5EF4-FFF2-40B4-BE49-F238E27FC236}">
                <a16:creationId xmlns:a16="http://schemas.microsoft.com/office/drawing/2014/main" id="{7F342680-07AA-3F68-9370-4130C678CF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461" y="4911391"/>
            <a:ext cx="2461946" cy="164746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860160D-5BE6-E927-75EE-B5B70B410512}"/>
              </a:ext>
            </a:extLst>
          </p:cNvPr>
          <p:cNvSpPr txBox="1"/>
          <p:nvPr/>
        </p:nvSpPr>
        <p:spPr>
          <a:xfrm>
            <a:off x="1793019" y="4429443"/>
            <a:ext cx="2038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Really Good Usually</a:t>
            </a:r>
          </a:p>
        </p:txBody>
      </p:sp>
      <p:pic>
        <p:nvPicPr>
          <p:cNvPr id="23" name="Picture 22" descr="Several balls on a table&#10;&#10;Description automatically generated">
            <a:extLst>
              <a:ext uri="{FF2B5EF4-FFF2-40B4-BE49-F238E27FC236}">
                <a16:creationId xmlns:a16="http://schemas.microsoft.com/office/drawing/2014/main" id="{5DD30410-B7BE-8F3D-B113-EC874D99B0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9745134" y="5268557"/>
            <a:ext cx="2009692" cy="1341129"/>
          </a:xfrm>
          <a:prstGeom prst="rect">
            <a:avLst/>
          </a:prstGeom>
        </p:spPr>
      </p:pic>
      <p:pic>
        <p:nvPicPr>
          <p:cNvPr id="25" name="Picture 24" descr="Several balls on a table&#10;&#10;Description automatically generated">
            <a:extLst>
              <a:ext uri="{FF2B5EF4-FFF2-40B4-BE49-F238E27FC236}">
                <a16:creationId xmlns:a16="http://schemas.microsoft.com/office/drawing/2014/main" id="{7B6A4CB4-5A8E-E4D3-1991-C21293BCBF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0149" y="5268557"/>
            <a:ext cx="2009693" cy="13411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9976005-6B5B-1D8F-1DF1-35027F8CAFB3}"/>
              </a:ext>
            </a:extLst>
          </p:cNvPr>
          <p:cNvSpPr txBox="1"/>
          <p:nvPr/>
        </p:nvSpPr>
        <p:spPr>
          <a:xfrm>
            <a:off x="6906818" y="4357208"/>
            <a:ext cx="4526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Slight overexposure in slower shutter speeds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1F7875F-F70E-246B-A91A-A623601A53BD}"/>
              </a:ext>
            </a:extLst>
          </p:cNvPr>
          <p:cNvCxnSpPr/>
          <p:nvPr/>
        </p:nvCxnSpPr>
        <p:spPr>
          <a:xfrm>
            <a:off x="10793610" y="4768267"/>
            <a:ext cx="0" cy="46371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99366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48DF-5805-D228-A136-1229435F2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6730" y="141427"/>
            <a:ext cx="7143253" cy="86441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Pipeline Generalizability?</a:t>
            </a:r>
          </a:p>
        </p:txBody>
      </p:sp>
      <p:pic>
        <p:nvPicPr>
          <p:cNvPr id="4" name="Picture 3" descr="An apple and books on a table&#10;&#10;Description automatically generated">
            <a:extLst>
              <a:ext uri="{FF2B5EF4-FFF2-40B4-BE49-F238E27FC236}">
                <a16:creationId xmlns:a16="http://schemas.microsoft.com/office/drawing/2014/main" id="{C82548FE-763B-7E33-94BB-D6612A0035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494" y="1683071"/>
            <a:ext cx="1845647" cy="1235057"/>
          </a:xfrm>
          <a:prstGeom prst="rect">
            <a:avLst/>
          </a:prstGeom>
        </p:spPr>
      </p:pic>
      <p:pic>
        <p:nvPicPr>
          <p:cNvPr id="6" name="Picture 5" descr="A table with a computer and books&#10;&#10;Description automatically generated">
            <a:extLst>
              <a:ext uri="{FF2B5EF4-FFF2-40B4-BE49-F238E27FC236}">
                <a16:creationId xmlns:a16="http://schemas.microsoft.com/office/drawing/2014/main" id="{BC20CD55-41EF-951C-0AD1-1B21EAFBD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62" y="1683070"/>
            <a:ext cx="1845647" cy="1235057"/>
          </a:xfrm>
          <a:prstGeom prst="rect">
            <a:avLst/>
          </a:prstGeom>
        </p:spPr>
      </p:pic>
      <p:pic>
        <p:nvPicPr>
          <p:cNvPr id="8" name="Picture 7" descr="A table with a fruit and a computer&#10;&#10;Description automatically generated">
            <a:extLst>
              <a:ext uri="{FF2B5EF4-FFF2-40B4-BE49-F238E27FC236}">
                <a16:creationId xmlns:a16="http://schemas.microsoft.com/office/drawing/2014/main" id="{63720549-A6AE-4525-9DE8-16F5163BA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9" y="1683070"/>
            <a:ext cx="1845647" cy="1235057"/>
          </a:xfrm>
          <a:prstGeom prst="rect">
            <a:avLst/>
          </a:prstGeom>
        </p:spPr>
      </p:pic>
      <p:pic>
        <p:nvPicPr>
          <p:cNvPr id="10" name="Picture 9" descr="A close-up of a plane&#10;&#10;Description automatically generated">
            <a:extLst>
              <a:ext uri="{FF2B5EF4-FFF2-40B4-BE49-F238E27FC236}">
                <a16:creationId xmlns:a16="http://schemas.microsoft.com/office/drawing/2014/main" id="{55542812-58A4-3AB1-58D4-8BE9CDA3B9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83" y="1683072"/>
            <a:ext cx="1845647" cy="1235057"/>
          </a:xfrm>
          <a:prstGeom prst="rect">
            <a:avLst/>
          </a:prstGeom>
        </p:spPr>
      </p:pic>
      <p:pic>
        <p:nvPicPr>
          <p:cNvPr id="15" name="Picture 14" descr="A street with trees and lights at night&#10;&#10;Description automatically generated">
            <a:extLst>
              <a:ext uri="{FF2B5EF4-FFF2-40B4-BE49-F238E27FC236}">
                <a16:creationId xmlns:a16="http://schemas.microsoft.com/office/drawing/2014/main" id="{F9E72301-2619-A1DE-E530-A70663F89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97" y="3175971"/>
            <a:ext cx="1850133" cy="1235058"/>
          </a:xfrm>
          <a:prstGeom prst="rect">
            <a:avLst/>
          </a:prstGeom>
        </p:spPr>
      </p:pic>
      <p:pic>
        <p:nvPicPr>
          <p:cNvPr id="16" name="Picture 15" descr="A walkway with trees and lights at night&#10;&#10;Description automatically generated">
            <a:extLst>
              <a:ext uri="{FF2B5EF4-FFF2-40B4-BE49-F238E27FC236}">
                <a16:creationId xmlns:a16="http://schemas.microsoft.com/office/drawing/2014/main" id="{30FB96E8-71E3-1288-B7F7-BBAADA46F08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4" y="3147989"/>
            <a:ext cx="1898847" cy="1267577"/>
          </a:xfrm>
          <a:prstGeom prst="rect">
            <a:avLst/>
          </a:prstGeom>
        </p:spPr>
      </p:pic>
      <p:pic>
        <p:nvPicPr>
          <p:cNvPr id="17" name="Picture 16" descr="A group of lights at night&#10;&#10;Description automatically generated">
            <a:extLst>
              <a:ext uri="{FF2B5EF4-FFF2-40B4-BE49-F238E27FC236}">
                <a16:creationId xmlns:a16="http://schemas.microsoft.com/office/drawing/2014/main" id="{97AA7F0D-FD6F-EA0B-8BED-E5186A79ABE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9" y="3147990"/>
            <a:ext cx="1850133" cy="1235058"/>
          </a:xfrm>
          <a:prstGeom prst="rect">
            <a:avLst/>
          </a:prstGeom>
        </p:spPr>
      </p:pic>
      <p:pic>
        <p:nvPicPr>
          <p:cNvPr id="18" name="Picture 17" descr="A group of green lights in the dark&#10;&#10;Description automatically generated">
            <a:extLst>
              <a:ext uri="{FF2B5EF4-FFF2-40B4-BE49-F238E27FC236}">
                <a16:creationId xmlns:a16="http://schemas.microsoft.com/office/drawing/2014/main" id="{4FC5AC7C-B583-D347-D9BA-6AB01BB511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62" y="3147990"/>
            <a:ext cx="1850134" cy="1235058"/>
          </a:xfrm>
          <a:prstGeom prst="rect">
            <a:avLst/>
          </a:prstGeom>
        </p:spPr>
      </p:pic>
      <p:pic>
        <p:nvPicPr>
          <p:cNvPr id="19" name="Picture 18" descr="Several balls on a table&#10;&#10;Description automatically generated">
            <a:extLst>
              <a:ext uri="{FF2B5EF4-FFF2-40B4-BE49-F238E27FC236}">
                <a16:creationId xmlns:a16="http://schemas.microsoft.com/office/drawing/2014/main" id="{2167C2D9-470F-DF0D-8480-2E85E210703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294" y="4724685"/>
            <a:ext cx="1899473" cy="1267577"/>
          </a:xfrm>
          <a:prstGeom prst="rect">
            <a:avLst/>
          </a:prstGeom>
        </p:spPr>
      </p:pic>
      <p:pic>
        <p:nvPicPr>
          <p:cNvPr id="20" name="Picture 19" descr="Several balls on a table&#10;&#10;Description automatically generated">
            <a:extLst>
              <a:ext uri="{FF2B5EF4-FFF2-40B4-BE49-F238E27FC236}">
                <a16:creationId xmlns:a16="http://schemas.microsoft.com/office/drawing/2014/main" id="{10A47C74-9C59-3618-AA78-19D7E05695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662" y="4724685"/>
            <a:ext cx="1899473" cy="1267577"/>
          </a:xfrm>
          <a:prstGeom prst="rect">
            <a:avLst/>
          </a:prstGeom>
        </p:spPr>
      </p:pic>
      <p:pic>
        <p:nvPicPr>
          <p:cNvPr id="21" name="Picture 20" descr="Several balls on a table&#10;&#10;Description automatically generated">
            <a:extLst>
              <a:ext uri="{FF2B5EF4-FFF2-40B4-BE49-F238E27FC236}">
                <a16:creationId xmlns:a16="http://schemas.microsoft.com/office/drawing/2014/main" id="{1ADD6BEE-9331-F3BD-9A76-5007D36805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809" y="4724685"/>
            <a:ext cx="1899473" cy="1267577"/>
          </a:xfrm>
          <a:prstGeom prst="rect">
            <a:avLst/>
          </a:prstGeom>
        </p:spPr>
      </p:pic>
      <p:pic>
        <p:nvPicPr>
          <p:cNvPr id="22" name="Picture 21" descr="A group of football balls&#10;&#10;Description automatically generated">
            <a:extLst>
              <a:ext uri="{FF2B5EF4-FFF2-40B4-BE49-F238E27FC236}">
                <a16:creationId xmlns:a16="http://schemas.microsoft.com/office/drawing/2014/main" id="{E539A898-62F2-1152-D114-2253B072F25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98" y="4724685"/>
            <a:ext cx="1850742" cy="123505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5EAE1A2-FBE3-E57A-C3D8-CE3D31D6B6E0}"/>
              </a:ext>
            </a:extLst>
          </p:cNvPr>
          <p:cNvSpPr txBox="1"/>
          <p:nvPr/>
        </p:nvSpPr>
        <p:spPr>
          <a:xfrm>
            <a:off x="866692" y="1230999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E146C7E-D6FC-6964-CBDE-037AAF76AE5E}"/>
              </a:ext>
            </a:extLst>
          </p:cNvPr>
          <p:cNvSpPr txBox="1"/>
          <p:nvPr/>
        </p:nvSpPr>
        <p:spPr>
          <a:xfrm>
            <a:off x="3189798" y="1230999"/>
            <a:ext cx="44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898ADA-2AF3-3E39-B28B-B7D91465A3BC}"/>
              </a:ext>
            </a:extLst>
          </p:cNvPr>
          <p:cNvSpPr txBox="1"/>
          <p:nvPr/>
        </p:nvSpPr>
        <p:spPr>
          <a:xfrm>
            <a:off x="9309983" y="1842043"/>
            <a:ext cx="1401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Sony</a:t>
            </a:r>
          </a:p>
          <a:p>
            <a:r>
              <a:rPr lang="en-US" dirty="0"/>
              <a:t>GT-Ratio 300</a:t>
            </a:r>
          </a:p>
          <a:p>
            <a:r>
              <a:rPr lang="en-US" dirty="0"/>
              <a:t>ISO 100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3F7C8DB-2335-1A22-E01B-11194FECB161}"/>
              </a:ext>
            </a:extLst>
          </p:cNvPr>
          <p:cNvSpPr txBox="1"/>
          <p:nvPr/>
        </p:nvSpPr>
        <p:spPr>
          <a:xfrm>
            <a:off x="7514565" y="1230999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Lamba Amp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FC81DA-7247-C79B-886B-D88D4612E43B}"/>
              </a:ext>
            </a:extLst>
          </p:cNvPr>
          <p:cNvSpPr txBox="1"/>
          <p:nvPr/>
        </p:nvSpPr>
        <p:spPr>
          <a:xfrm>
            <a:off x="5533331" y="1230999"/>
            <a:ext cx="95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GT-Amp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41211F-3641-8889-8848-B272D4C67AA1}"/>
              </a:ext>
            </a:extLst>
          </p:cNvPr>
          <p:cNvSpPr txBox="1"/>
          <p:nvPr/>
        </p:nvSpPr>
        <p:spPr>
          <a:xfrm>
            <a:off x="9422296" y="3321466"/>
            <a:ext cx="1401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Nikon</a:t>
            </a:r>
          </a:p>
          <a:p>
            <a:r>
              <a:rPr lang="en-US" dirty="0"/>
              <a:t>GT-Ratio 299</a:t>
            </a:r>
          </a:p>
          <a:p>
            <a:r>
              <a:rPr lang="en-US" dirty="0"/>
              <a:t>ISO 100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C7BCBC0-6F6E-FC6A-DF15-A89B6FC1029E}"/>
              </a:ext>
            </a:extLst>
          </p:cNvPr>
          <p:cNvSpPr txBox="1"/>
          <p:nvPr/>
        </p:nvSpPr>
        <p:spPr>
          <a:xfrm>
            <a:off x="9422296" y="4896808"/>
            <a:ext cx="14012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Canon</a:t>
            </a:r>
          </a:p>
          <a:p>
            <a:r>
              <a:rPr lang="en-US" dirty="0"/>
              <a:t>GT-Ratio 300</a:t>
            </a:r>
          </a:p>
          <a:p>
            <a:r>
              <a:rPr lang="en-US" dirty="0"/>
              <a:t>ISO 200</a:t>
            </a:r>
          </a:p>
        </p:txBody>
      </p:sp>
    </p:spTree>
    <p:extLst>
      <p:ext uri="{BB962C8B-B14F-4D97-AF65-F5344CB8AC3E}">
        <p14:creationId xmlns:p14="http://schemas.microsoft.com/office/powerpoint/2010/main" val="12815124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C871C-A63B-BC65-E3A4-21F75009A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Nikon Poor Results?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966621-1E5E-8176-2E1E-7316C3C37AEA}"/>
              </a:ext>
            </a:extLst>
          </p:cNvPr>
          <p:cNvSpPr txBox="1"/>
          <p:nvPr/>
        </p:nvSpPr>
        <p:spPr>
          <a:xfrm>
            <a:off x="771276" y="1884460"/>
            <a:ext cx="45083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Nikon: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Different Black Channel Level! 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en-US" dirty="0"/>
              <a:t>Same Bayer Array &amp; White Channel Levels?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5693A0-2168-DC9A-90BD-76A3BE80AB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895" y="4996238"/>
            <a:ext cx="3955582" cy="126939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CCDBDAA-670D-8A29-0971-A5932300C2A9}"/>
              </a:ext>
            </a:extLst>
          </p:cNvPr>
          <p:cNvSpPr txBox="1"/>
          <p:nvPr/>
        </p:nvSpPr>
        <p:spPr>
          <a:xfrm>
            <a:off x="2842592" y="6265628"/>
            <a:ext cx="623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Nikon GT-Ratio ≤ 300 Adjusted Test Average PSNR &amp; SSIM Result</a:t>
            </a:r>
          </a:p>
        </p:txBody>
      </p:sp>
      <p:pic>
        <p:nvPicPr>
          <p:cNvPr id="24" name="Picture 23" descr="A walkway with trees and lights at night&#10;&#10;Description automatically generated">
            <a:extLst>
              <a:ext uri="{FF2B5EF4-FFF2-40B4-BE49-F238E27FC236}">
                <a16:creationId xmlns:a16="http://schemas.microsoft.com/office/drawing/2014/main" id="{5DDAFB2B-C6D5-2790-09EC-1E51CE426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451" y="3209357"/>
            <a:ext cx="1678644" cy="1120580"/>
          </a:xfrm>
          <a:prstGeom prst="rect">
            <a:avLst/>
          </a:prstGeom>
        </p:spPr>
      </p:pic>
      <p:pic>
        <p:nvPicPr>
          <p:cNvPr id="25" name="Picture 24" descr="A group of lights at night&#10;&#10;Description automatically generated">
            <a:extLst>
              <a:ext uri="{FF2B5EF4-FFF2-40B4-BE49-F238E27FC236}">
                <a16:creationId xmlns:a16="http://schemas.microsoft.com/office/drawing/2014/main" id="{0E4DA632-ADBC-D97C-0986-DA7378F9E5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626" y="3209357"/>
            <a:ext cx="1678644" cy="1120580"/>
          </a:xfrm>
          <a:prstGeom prst="rect">
            <a:avLst/>
          </a:prstGeom>
        </p:spPr>
      </p:pic>
      <p:pic>
        <p:nvPicPr>
          <p:cNvPr id="26" name="Picture 25" descr="A group of green lights in the dark&#10;&#10;Description automatically generated">
            <a:extLst>
              <a:ext uri="{FF2B5EF4-FFF2-40B4-BE49-F238E27FC236}">
                <a16:creationId xmlns:a16="http://schemas.microsoft.com/office/drawing/2014/main" id="{CF062758-78A2-2148-9B68-5A559A191E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193" y="3209357"/>
            <a:ext cx="1678644" cy="1120580"/>
          </a:xfrm>
          <a:prstGeom prst="rect">
            <a:avLst/>
          </a:prstGeom>
        </p:spPr>
      </p:pic>
      <p:pic>
        <p:nvPicPr>
          <p:cNvPr id="27" name="Picture 26" descr="A street with trees and lights at night&#10;&#10;Description automatically generated">
            <a:extLst>
              <a:ext uri="{FF2B5EF4-FFF2-40B4-BE49-F238E27FC236}">
                <a16:creationId xmlns:a16="http://schemas.microsoft.com/office/drawing/2014/main" id="{4F4C6335-7DE0-9B71-6ABE-8A6A27BA7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6" y="3209357"/>
            <a:ext cx="1678644" cy="11205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BD7F46A-D5A8-0BF4-E42C-D247EC1C1C9B}"/>
              </a:ext>
            </a:extLst>
          </p:cNvPr>
          <p:cNvSpPr txBox="1"/>
          <p:nvPr/>
        </p:nvSpPr>
        <p:spPr>
          <a:xfrm>
            <a:off x="1029213" y="4352043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C0D4AA-D758-FB4A-A73B-902A1A30BC1E}"/>
              </a:ext>
            </a:extLst>
          </p:cNvPr>
          <p:cNvSpPr txBox="1"/>
          <p:nvPr/>
        </p:nvSpPr>
        <p:spPr>
          <a:xfrm>
            <a:off x="3524776" y="4352043"/>
            <a:ext cx="44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8E371F2-A7E2-2797-811F-40476B09B4DC}"/>
              </a:ext>
            </a:extLst>
          </p:cNvPr>
          <p:cNvSpPr txBox="1"/>
          <p:nvPr/>
        </p:nvSpPr>
        <p:spPr>
          <a:xfrm>
            <a:off x="7714893" y="4334347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Lamba-Amp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816A72-A150-9D38-1C3B-D4732D337D09}"/>
              </a:ext>
            </a:extLst>
          </p:cNvPr>
          <p:cNvSpPr txBox="1"/>
          <p:nvPr/>
        </p:nvSpPr>
        <p:spPr>
          <a:xfrm>
            <a:off x="5735869" y="4342393"/>
            <a:ext cx="951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GT-Amp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981F13C-F3A6-9E9F-10C9-C0DD98C257D5}"/>
              </a:ext>
            </a:extLst>
          </p:cNvPr>
          <p:cNvSpPr txBox="1"/>
          <p:nvPr/>
        </p:nvSpPr>
        <p:spPr>
          <a:xfrm>
            <a:off x="9316902" y="3446481"/>
            <a:ext cx="1401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ISO 100</a:t>
            </a:r>
          </a:p>
          <a:p>
            <a:r>
              <a:rPr lang="en-US" dirty="0"/>
              <a:t>GT-Ratio 300</a:t>
            </a:r>
          </a:p>
        </p:txBody>
      </p:sp>
    </p:spTree>
    <p:extLst>
      <p:ext uri="{BB962C8B-B14F-4D97-AF65-F5344CB8AC3E}">
        <p14:creationId xmlns:p14="http://schemas.microsoft.com/office/powerpoint/2010/main" val="553238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9A3D-1497-A2F6-8C2A-C03017C87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Take-Home Messages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A82578-F041-0A09-2124-8A2464F7AB79}"/>
              </a:ext>
            </a:extLst>
          </p:cNvPr>
          <p:cNvSpPr txBox="1"/>
          <p:nvPr/>
        </p:nvSpPr>
        <p:spPr>
          <a:xfrm>
            <a:off x="751398" y="1781091"/>
            <a:ext cx="92116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Lamba Amplification had great results! -&gt; Could be a practical alternative to GT Amplification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Pipeline has lower performance on different cameras</a:t>
            </a:r>
          </a:p>
          <a:p>
            <a:pPr marL="857250" lvl="1" indent="-400050">
              <a:buFont typeface="+mj-lt"/>
              <a:buAutoNum type="romanLcPeriod"/>
            </a:pPr>
            <a:r>
              <a:rPr lang="en-US" dirty="0"/>
              <a:t>Lower performance in Canon Dataset</a:t>
            </a:r>
          </a:p>
          <a:p>
            <a:pPr marL="800100" lvl="1" indent="-342900">
              <a:buFont typeface="+mj-lt"/>
              <a:buAutoNum type="romanLcPeriod"/>
            </a:pPr>
            <a:r>
              <a:rPr lang="en-US" dirty="0"/>
              <a:t>No disgustable performance in Nikon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Further Investigation into Nikon poor performance is needed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93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F2066-9F71-DE4E-A751-E0B21832BB9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Questions?</a:t>
            </a:r>
          </a:p>
        </p:txBody>
      </p:sp>
      <p:pic>
        <p:nvPicPr>
          <p:cNvPr id="1026" name="Picture 2" descr="Download Smile, Emoji, Happy. Royalty-Free Vector Graphic - Pixabay">
            <a:extLst>
              <a:ext uri="{FF2B5EF4-FFF2-40B4-BE49-F238E27FC236}">
                <a16:creationId xmlns:a16="http://schemas.microsoft.com/office/drawing/2014/main" id="{8EC38C28-3243-815B-E582-09B3B7D92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586" y="1639138"/>
            <a:ext cx="4513927" cy="451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340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B1266-360B-DFB4-D5D1-7624EADD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Deep Dive Review and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B71893-99E3-ACF4-2A52-8F7718F986EA}"/>
              </a:ext>
            </a:extLst>
          </p:cNvPr>
          <p:cNvSpPr txBox="1"/>
          <p:nvPr/>
        </p:nvSpPr>
        <p:spPr>
          <a:xfrm>
            <a:off x="795131" y="2190584"/>
            <a:ext cx="107588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Learning to See in the Dark </a:t>
            </a:r>
            <a:r>
              <a:rPr lang="en-US" sz="2800" dirty="0"/>
              <a:t>U-Net Pipeline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Restoring Extremely Dark Images in Real Time </a:t>
            </a:r>
            <a:r>
              <a:rPr lang="en-US" sz="2800" dirty="0"/>
              <a:t>Preamplification Factor</a:t>
            </a:r>
          </a:p>
        </p:txBody>
      </p:sp>
    </p:spTree>
    <p:extLst>
      <p:ext uri="{BB962C8B-B14F-4D97-AF65-F5344CB8AC3E}">
        <p14:creationId xmlns:p14="http://schemas.microsoft.com/office/powerpoint/2010/main" val="26931532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CFB99-CC84-56A6-7BA8-F87C34B64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How well does the U-Net Pipeline transfer to other Camera Models? </a:t>
            </a:r>
          </a:p>
        </p:txBody>
      </p:sp>
      <p:pic>
        <p:nvPicPr>
          <p:cNvPr id="3" name="Picture 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34B15242-9F83-77AC-065E-0AC7FB3D4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79069" y="3140693"/>
            <a:ext cx="5620107" cy="32618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17CF85-D4C6-FD62-7B2F-4806E8B872C5}"/>
              </a:ext>
            </a:extLst>
          </p:cNvPr>
          <p:cNvSpPr txBox="1"/>
          <p:nvPr/>
        </p:nvSpPr>
        <p:spPr>
          <a:xfrm>
            <a:off x="1527171" y="2512612"/>
            <a:ext cx="1565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Sony Alpha 7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E6EC8-F78E-D220-6500-CFE0FF26AE22}"/>
              </a:ext>
            </a:extLst>
          </p:cNvPr>
          <p:cNvSpPr txBox="1"/>
          <p:nvPr/>
        </p:nvSpPr>
        <p:spPr>
          <a:xfrm>
            <a:off x="7700838" y="2512612"/>
            <a:ext cx="3102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Canon EOS 850D &amp; Nikon D600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85A8A1-957F-5347-E9A2-A07CFD674722}"/>
              </a:ext>
            </a:extLst>
          </p:cNvPr>
          <p:cNvCxnSpPr/>
          <p:nvPr/>
        </p:nvCxnSpPr>
        <p:spPr>
          <a:xfrm>
            <a:off x="3168595" y="2697278"/>
            <a:ext cx="4480560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108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147F-6E3B-54AF-0351-D71519D7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2118" y="131745"/>
            <a:ext cx="8243268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How to determine the </a:t>
            </a:r>
            <a:br>
              <a:rPr lang="en-US" dirty="0"/>
            </a:br>
            <a:r>
              <a:rPr lang="en-US" dirty="0"/>
              <a:t>Ground-Truth Image Exposure?</a:t>
            </a:r>
          </a:p>
        </p:txBody>
      </p:sp>
      <p:pic>
        <p:nvPicPr>
          <p:cNvPr id="3" name="Picture 2" descr="A basketball on a court at night&#10;&#10;Description automatically generated">
            <a:extLst>
              <a:ext uri="{FF2B5EF4-FFF2-40B4-BE49-F238E27FC236}">
                <a16:creationId xmlns:a16="http://schemas.microsoft.com/office/drawing/2014/main" id="{5B21C563-F679-9043-826E-324D896C19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36" y="3694249"/>
            <a:ext cx="4249951" cy="2843951"/>
          </a:xfrm>
          <a:prstGeom prst="rect">
            <a:avLst/>
          </a:prstGeom>
        </p:spPr>
      </p:pic>
      <p:pic>
        <p:nvPicPr>
          <p:cNvPr id="4" name="Picture 3" descr="A tennis court at night&#10;&#10;Description automatically generated">
            <a:extLst>
              <a:ext uri="{FF2B5EF4-FFF2-40B4-BE49-F238E27FC236}">
                <a16:creationId xmlns:a16="http://schemas.microsoft.com/office/drawing/2014/main" id="{4DAFB289-430F-EA2E-35BF-1707A7EA71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022" y="3685483"/>
            <a:ext cx="4249948" cy="28439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DF78B8-437D-4F7F-219D-A78A50B56702}"/>
              </a:ext>
            </a:extLst>
          </p:cNvPr>
          <p:cNvSpPr txBox="1"/>
          <p:nvPr/>
        </p:nvSpPr>
        <p:spPr>
          <a:xfrm>
            <a:off x="8377518" y="3244334"/>
            <a:ext cx="162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Inputted 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5D509E-0BF5-14D2-F522-AAFBC798AF36}"/>
              </a:ext>
            </a:extLst>
          </p:cNvPr>
          <p:cNvSpPr txBox="1"/>
          <p:nvPr/>
        </p:nvSpPr>
        <p:spPr>
          <a:xfrm>
            <a:off x="1949824" y="3316151"/>
            <a:ext cx="2073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Ground Truth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2399F-E1D7-3D9D-9F4F-385EBC282D02}"/>
                  </a:ext>
                </a:extLst>
              </p:cNvPr>
              <p:cNvSpPr txBox="1"/>
              <p:nvPr/>
            </p:nvSpPr>
            <p:spPr>
              <a:xfrm>
                <a:off x="2986774" y="2577485"/>
                <a:ext cx="6693435" cy="8515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𝐺𝑇𝐴𝑚𝑝𝑙𝑖𝑓𝑖𝑐𝑎𝑡𝑖𝑜𝑛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𝑅𝑎𝑡𝑖𝑜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𝐹𝑎𝑐𝑡𝑜𝑟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𝐺𝑟𝑜𝑢𝑛𝑑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𝐸𝑥𝑝𝑜𝑠𝑢𝑟𝑒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𝐼𝑛𝑝𝑢𝑡𝑡𝑒𝑑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𝐼𝑚𝑎𝑔𝑒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𝐸𝑥𝑝𝑜𝑠𝑢𝑟𝑒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22399F-E1D7-3D9D-9F4F-385EBC282D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6774" y="2577485"/>
                <a:ext cx="6693435" cy="851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523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3877A-DD62-0265-4F5A-BCE6F1AF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effective is the Lamba Amp Factor?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7FAA2-9FA0-0547-6BA9-056985D0B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2184" y="4206240"/>
            <a:ext cx="5376112" cy="1267097"/>
          </a:xfrm>
          <a:prstGeom prst="rect">
            <a:avLst/>
          </a:prstGeom>
        </p:spPr>
      </p:pic>
      <p:pic>
        <p:nvPicPr>
          <p:cNvPr id="7" name="Picture 6" descr="A tennis court at night&#10;&#10;Description automatically generated">
            <a:extLst>
              <a:ext uri="{FF2B5EF4-FFF2-40B4-BE49-F238E27FC236}">
                <a16:creationId xmlns:a16="http://schemas.microsoft.com/office/drawing/2014/main" id="{C627437D-025B-5242-3869-5DE87624ED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4" y="3648924"/>
            <a:ext cx="4249948" cy="2843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167CC3-55F6-D750-F233-088BE681B84F}"/>
              </a:ext>
            </a:extLst>
          </p:cNvPr>
          <p:cNvSpPr txBox="1"/>
          <p:nvPr/>
        </p:nvSpPr>
        <p:spPr>
          <a:xfrm>
            <a:off x="1471810" y="3207775"/>
            <a:ext cx="162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Inputted Image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CAF356D-5605-7A52-F984-1DB2CBA55F0C}"/>
              </a:ext>
            </a:extLst>
          </p:cNvPr>
          <p:cNvCxnSpPr>
            <a:cxnSpLocks/>
          </p:cNvCxnSpPr>
          <p:nvPr/>
        </p:nvCxnSpPr>
        <p:spPr>
          <a:xfrm>
            <a:off x="3009831" y="3428020"/>
            <a:ext cx="6010409" cy="957124"/>
          </a:xfrm>
          <a:prstGeom prst="bentConnector3">
            <a:avLst>
              <a:gd name="adj1" fmla="val 100205"/>
            </a:avLst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65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4332E-38D8-AD6F-B727-427FB0F1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are the performance comparisons?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D9B0F-C180-AE57-4894-256528147909}"/>
              </a:ext>
            </a:extLst>
          </p:cNvPr>
          <p:cNvSpPr txBox="1"/>
          <p:nvPr/>
        </p:nvSpPr>
        <p:spPr>
          <a:xfrm>
            <a:off x="838200" y="1928192"/>
            <a:ext cx="66071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Lamba Amplification Factor vs Ground-Truth Amplification Factor</a:t>
            </a:r>
          </a:p>
          <a:p>
            <a:pPr marL="342900" indent="-342900">
              <a:buAutoNum type="arabicPeriod"/>
            </a:pPr>
            <a:r>
              <a:rPr lang="en-US" dirty="0"/>
              <a:t>Sony Alpha 7 II vs Canon EOS 850D vs Nikon D600</a:t>
            </a:r>
          </a:p>
        </p:txBody>
      </p:sp>
    </p:spTree>
    <p:extLst>
      <p:ext uri="{BB962C8B-B14F-4D97-AF65-F5344CB8AC3E}">
        <p14:creationId xmlns:p14="http://schemas.microsoft.com/office/powerpoint/2010/main" val="2637754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64E74-F481-76C5-4603-B45933AD6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Creating my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93D8FF-C3C7-7BEE-4394-B00112834118}"/>
              </a:ext>
            </a:extLst>
          </p:cNvPr>
          <p:cNvSpPr txBox="1"/>
          <p:nvPr/>
        </p:nvSpPr>
        <p:spPr>
          <a:xfrm>
            <a:off x="748086" y="2442982"/>
            <a:ext cx="46297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Canon EOS 850D -&gt; Wider Shutter Speed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Collected 15 different scenes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Range of Shutter Speed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High Shutter Speeds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CD41F3-588E-A302-56B0-B3654A8953AD}"/>
              </a:ext>
            </a:extLst>
          </p:cNvPr>
          <p:cNvSpPr txBox="1"/>
          <p:nvPr/>
        </p:nvSpPr>
        <p:spPr>
          <a:xfrm>
            <a:off x="748086" y="4395605"/>
            <a:ext cx="38879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Nikon D600 -&gt; Granular ISO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Collected 2 different scenes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+1 test scene at ISO 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ISO (100 – 6400)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Wide Range of Shutter Speed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ISO Impact</a:t>
            </a:r>
          </a:p>
        </p:txBody>
      </p:sp>
    </p:spTree>
    <p:extLst>
      <p:ext uri="{BB962C8B-B14F-4D97-AF65-F5344CB8AC3E}">
        <p14:creationId xmlns:p14="http://schemas.microsoft.com/office/powerpoint/2010/main" val="4016354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C0DD1-659F-DD6B-8375-6B36861E5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Implementing Lamba Amp Factor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09D48-A722-DEEF-CEBA-A2F9D3AFC7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98" b="13915"/>
          <a:stretch/>
        </p:blipFill>
        <p:spPr>
          <a:xfrm>
            <a:off x="2920240" y="2130950"/>
            <a:ext cx="4393001" cy="413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35ED7D-61C6-CFF1-0E9A-35F2E0665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30" y="2992080"/>
            <a:ext cx="4088128" cy="5144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5139D5-DE78-8635-C231-55E61FBC7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5257" y="4022701"/>
            <a:ext cx="5376112" cy="126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399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AFE5-00B3-2977-6263-3DBF03EC8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Testing Metrics PSNR &amp; SSIM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3BFC5A-0702-2245-6953-16E8784A4ECC}"/>
              </a:ext>
            </a:extLst>
          </p:cNvPr>
          <p:cNvSpPr txBox="1"/>
          <p:nvPr/>
        </p:nvSpPr>
        <p:spPr>
          <a:xfrm>
            <a:off x="727544" y="1951672"/>
            <a:ext cx="757611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Peak Signal to Noise Ratio (PSNR)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PSNR -&gt; Smaller Difference between Original &amp; Reconstructed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Based on MSE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 Pixel-wise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Log-scale in terms of (dB)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7F5BE2-5659-36BF-02A5-B1F4B4E5ECD3}"/>
              </a:ext>
            </a:extLst>
          </p:cNvPr>
          <p:cNvSpPr txBox="1"/>
          <p:nvPr/>
        </p:nvSpPr>
        <p:spPr>
          <a:xfrm>
            <a:off x="727544" y="3701332"/>
            <a:ext cx="49309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Structural </a:t>
            </a:r>
            <a:r>
              <a:rPr lang="en-US" dirty="0" err="1"/>
              <a:t>Simlarity</a:t>
            </a:r>
            <a:r>
              <a:rPr lang="en-US" dirty="0"/>
              <a:t> Index (SSIM)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Localized pixel-wise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</a:t>
            </a:r>
            <a:r>
              <a:rPr lang="en-US" b="0" i="0" dirty="0">
                <a:effectLst/>
              </a:rPr>
              <a:t>ccounts for luminance, contrast, and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aligned with human perception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Range from [-1,1]</a:t>
            </a:r>
          </a:p>
        </p:txBody>
      </p:sp>
    </p:spTree>
    <p:extLst>
      <p:ext uri="{BB962C8B-B14F-4D97-AF65-F5344CB8AC3E}">
        <p14:creationId xmlns:p14="http://schemas.microsoft.com/office/powerpoint/2010/main" val="31464062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983</Words>
  <Application>Microsoft Office PowerPoint</Application>
  <PresentationFormat>Widescreen</PresentationFormat>
  <Paragraphs>137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Söhne</vt:lpstr>
      <vt:lpstr>Wingdings</vt:lpstr>
      <vt:lpstr>Office Theme</vt:lpstr>
      <vt:lpstr>Comprehensive Review and Implementation of Novel Amplification Factors in Low-Light Denoising </vt:lpstr>
      <vt:lpstr>Deep Dive Review and Testing</vt:lpstr>
      <vt:lpstr>How well does the U-Net Pipeline transfer to other Camera Models? </vt:lpstr>
      <vt:lpstr>How to determine the  Ground-Truth Image Exposure?</vt:lpstr>
      <vt:lpstr>How effective is the Lamba Amp Factor?</vt:lpstr>
      <vt:lpstr>What are the performance comparisons?</vt:lpstr>
      <vt:lpstr>Creating my Dataset</vt:lpstr>
      <vt:lpstr>Implementing Lamba Amp Factor</vt:lpstr>
      <vt:lpstr>Testing Metrics PSNR &amp; SSIM</vt:lpstr>
      <vt:lpstr>Lamba Amp alternative to GT Amp?</vt:lpstr>
      <vt:lpstr>Pipeline Generalizability?</vt:lpstr>
      <vt:lpstr>Nikon Poor Results?</vt:lpstr>
      <vt:lpstr>Take-Home Messages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Maximilian M Drach</dc:creator>
  <cp:lastModifiedBy>Maximilian M Drach</cp:lastModifiedBy>
  <cp:revision>10</cp:revision>
  <dcterms:created xsi:type="dcterms:W3CDTF">2023-11-19T19:09:52Z</dcterms:created>
  <dcterms:modified xsi:type="dcterms:W3CDTF">2024-02-21T00:17:19Z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044bd30-2ed7-4c9d-9d12-46200872a97b_Enabled">
    <vt:lpwstr>true</vt:lpwstr>
  </property>
  <property fmtid="{D5CDD505-2E9C-101B-9397-08002B2CF9AE}" pid="3" name="MSIP_Label_4044bd30-2ed7-4c9d-9d12-46200872a97b_SetDate">
    <vt:lpwstr>2023-11-21T01:24:03Z</vt:lpwstr>
  </property>
  <property fmtid="{D5CDD505-2E9C-101B-9397-08002B2CF9AE}" pid="4" name="MSIP_Label_4044bd30-2ed7-4c9d-9d12-46200872a97b_Method">
    <vt:lpwstr>Standard</vt:lpwstr>
  </property>
  <property fmtid="{D5CDD505-2E9C-101B-9397-08002B2CF9AE}" pid="5" name="MSIP_Label_4044bd30-2ed7-4c9d-9d12-46200872a97b_Name">
    <vt:lpwstr>defa4170-0d19-0005-0004-bc88714345d2</vt:lpwstr>
  </property>
  <property fmtid="{D5CDD505-2E9C-101B-9397-08002B2CF9AE}" pid="6" name="MSIP_Label_4044bd30-2ed7-4c9d-9d12-46200872a97b_SiteId">
    <vt:lpwstr>4130bd39-7c53-419c-b1e5-8758d6d63f21</vt:lpwstr>
  </property>
  <property fmtid="{D5CDD505-2E9C-101B-9397-08002B2CF9AE}" pid="7" name="MSIP_Label_4044bd30-2ed7-4c9d-9d12-46200872a97b_ActionId">
    <vt:lpwstr>c902984b-7289-4d5c-b712-63398e77bdf9</vt:lpwstr>
  </property>
  <property fmtid="{D5CDD505-2E9C-101B-9397-08002B2CF9AE}" pid="8" name="MSIP_Label_4044bd30-2ed7-4c9d-9d12-46200872a97b_ContentBits">
    <vt:lpwstr>0</vt:lpwstr>
  </property>
</Properties>
</file>